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DDE9D-A25C-4A2A-AC94-05724E648811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2FB02-4AFF-49D6-9339-9230E6964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I/O</a:t>
            </a:r>
            <a:r>
              <a:rPr lang="en-US" baseline="0" dirty="0"/>
              <a:t> – </a:t>
            </a:r>
            <a:r>
              <a:rPr lang="en-US" baseline="0" dirty="0" err="1"/>
              <a:t>Input/Output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A91C-682A-4264-9ABB-500530C55E1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91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95DC7E-3CB7-4DAC-86F1-9D13DAA2944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03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95DC7E-3CB7-4DAC-86F1-9D13DAA2944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37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8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0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75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3201" y="1"/>
            <a:ext cx="11984567" cy="6826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2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7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1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2505-8972-48F6-B75E-C311A37800D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745F-8116-4C90-BC10-DAFC3BB581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IPCMContentMarking" descr="{&quot;HashCode&quot;:-1818968269,&quot;Placement&quot;:&quot;Header&quot;,&quot;Top&quot;:0.0,&quot;Left&quot;:0.0,&quot;SlideWidth&quot;:960,&quot;SlideHeight&quot;:540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  <a:endParaRPr lang="en-US" sz="11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84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Operating System Basic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0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OS Basics</a:t>
            </a:r>
          </a:p>
        </p:txBody>
      </p:sp>
      <p:pic>
        <p:nvPicPr>
          <p:cNvPr id="1026" name="Picture 2" descr="âoperating system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2" y="1981200"/>
            <a:ext cx="817879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Slide 13 - Basic OS">
            <a:hlinkClick r:id="" action="ppaction://media"/>
            <a:extLst>
              <a:ext uri="{FF2B5EF4-FFF2-40B4-BE49-F238E27FC236}">
                <a16:creationId xmlns:a16="http://schemas.microsoft.com/office/drawing/2014/main" id="{E046B274-2F69-4B3F-8D98-D0CB00892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5868043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440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0"/>
    </mc:Choice>
    <mc:Fallback xmlns="">
      <p:transition spd="slow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866" y="318044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an Operating System?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5488" y="1378815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An operating system (OS) is a collection of software that manages computer hardware resources and provides common services for application software.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22" y="2200998"/>
            <a:ext cx="6936380" cy="36563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SLide 14">
            <a:hlinkClick r:id="" action="ppaction://media"/>
            <a:extLst>
              <a:ext uri="{FF2B5EF4-FFF2-40B4-BE49-F238E27FC236}">
                <a16:creationId xmlns:a16="http://schemas.microsoft.com/office/drawing/2014/main" id="{EF3CBE24-CF27-4CC3-9C27-4CB9E094E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4751" y="5455755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2780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0"/>
    </mc:Choice>
    <mc:Fallback xmlns="">
      <p:transition spd="slow"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89095" y="270793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Functions of Operating System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14600" y="3124200"/>
            <a:ext cx="7389812" cy="2971800"/>
            <a:chOff x="381000" y="1676400"/>
            <a:chExt cx="7467600" cy="3505200"/>
          </a:xfrm>
        </p:grpSpPr>
        <p:grpSp>
          <p:nvGrpSpPr>
            <p:cNvPr id="2" name="Group 36"/>
            <p:cNvGrpSpPr>
              <a:grpSpLocks/>
            </p:cNvGrpSpPr>
            <p:nvPr/>
          </p:nvGrpSpPr>
          <p:grpSpPr bwMode="auto">
            <a:xfrm>
              <a:off x="1752600" y="2971800"/>
              <a:ext cx="6096000" cy="914400"/>
              <a:chOff x="960" y="1728"/>
              <a:chExt cx="3840" cy="576"/>
            </a:xfrm>
          </p:grpSpPr>
          <p:sp>
            <p:nvSpPr>
              <p:cNvPr id="38940" name="Rectangle 6"/>
              <p:cNvSpPr>
                <a:spLocks noChangeArrowheads="1"/>
              </p:cNvSpPr>
              <p:nvPr/>
            </p:nvSpPr>
            <p:spPr bwMode="auto">
              <a:xfrm>
                <a:off x="960" y="1920"/>
                <a:ext cx="960" cy="384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File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600"/>
                  <a:t>Management</a:t>
                </a:r>
              </a:p>
            </p:txBody>
          </p:sp>
          <p:sp>
            <p:nvSpPr>
              <p:cNvPr id="38941" name="Rectangle 7"/>
              <p:cNvSpPr>
                <a:spLocks noChangeArrowheads="1"/>
              </p:cNvSpPr>
              <p:nvPr/>
            </p:nvSpPr>
            <p:spPr bwMode="auto">
              <a:xfrm>
                <a:off x="1920" y="1920"/>
                <a:ext cx="960" cy="384"/>
              </a:xfrm>
              <a:prstGeom prst="rect">
                <a:avLst/>
              </a:pr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Process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Management</a:t>
                </a:r>
              </a:p>
            </p:txBody>
          </p:sp>
          <p:sp>
            <p:nvSpPr>
              <p:cNvPr id="38942" name="Rectangle 8"/>
              <p:cNvSpPr>
                <a:spLocks noChangeArrowheads="1"/>
              </p:cNvSpPr>
              <p:nvPr/>
            </p:nvSpPr>
            <p:spPr bwMode="auto">
              <a:xfrm>
                <a:off x="2880" y="1920"/>
                <a:ext cx="960" cy="3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Memory</a:t>
                </a:r>
              </a:p>
              <a:p>
                <a:pPr algn="ctr"/>
                <a:r>
                  <a:rPr lang="en-US" sz="1600"/>
                  <a:t>Management</a:t>
                </a:r>
              </a:p>
            </p:txBody>
          </p:sp>
          <p:sp>
            <p:nvSpPr>
              <p:cNvPr id="38943" name="Rectangle 9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60" cy="384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Device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Management</a:t>
                </a:r>
              </a:p>
            </p:txBody>
          </p:sp>
          <p:sp>
            <p:nvSpPr>
              <p:cNvPr id="38944" name="Rectangle 10"/>
              <p:cNvSpPr>
                <a:spLocks noChangeArrowheads="1"/>
              </p:cNvSpPr>
              <p:nvPr/>
            </p:nvSpPr>
            <p:spPr bwMode="auto">
              <a:xfrm>
                <a:off x="960" y="1728"/>
                <a:ext cx="3840" cy="1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User Interface</a:t>
                </a:r>
              </a:p>
            </p:txBody>
          </p:sp>
          <p:sp>
            <p:nvSpPr>
              <p:cNvPr id="157714" name="Rectangle 18"/>
              <p:cNvSpPr>
                <a:spLocks noChangeArrowheads="1"/>
              </p:cNvSpPr>
              <p:nvPr/>
            </p:nvSpPr>
            <p:spPr bwMode="auto">
              <a:xfrm>
                <a:off x="960" y="1728"/>
                <a:ext cx="3840" cy="5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</p:grpSp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4876800" y="3810000"/>
              <a:ext cx="1371600" cy="1295400"/>
              <a:chOff x="2928" y="2352"/>
              <a:chExt cx="864" cy="816"/>
            </a:xfrm>
          </p:grpSpPr>
          <p:sp>
            <p:nvSpPr>
              <p:cNvPr id="38938" name="Oval 23"/>
              <p:cNvSpPr>
                <a:spLocks noChangeArrowheads="1"/>
              </p:cNvSpPr>
              <p:nvPr/>
            </p:nvSpPr>
            <p:spPr bwMode="auto">
              <a:xfrm>
                <a:off x="2928" y="2736"/>
                <a:ext cx="864" cy="4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Main</a:t>
                </a:r>
              </a:p>
              <a:p>
                <a:pPr algn="ctr"/>
                <a:r>
                  <a:rPr lang="en-US" sz="1600"/>
                  <a:t>Memory</a:t>
                </a:r>
              </a:p>
            </p:txBody>
          </p:sp>
          <p:sp>
            <p:nvSpPr>
              <p:cNvPr id="157723" name="AutoShape 27"/>
              <p:cNvSpPr>
                <a:spLocks noChangeArrowheads="1"/>
              </p:cNvSpPr>
              <p:nvPr/>
            </p:nvSpPr>
            <p:spPr bwMode="auto">
              <a:xfrm>
                <a:off x="3216" y="2352"/>
                <a:ext cx="288" cy="336"/>
              </a:xfrm>
              <a:prstGeom prst="upDownArrow">
                <a:avLst>
                  <a:gd name="adj1" fmla="val 50000"/>
                  <a:gd name="adj2" fmla="val 23333"/>
                </a:avLst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chemeClr val="accent2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4" name="Group 39"/>
            <p:cNvGrpSpPr>
              <a:grpSpLocks/>
            </p:cNvGrpSpPr>
            <p:nvPr/>
          </p:nvGrpSpPr>
          <p:grpSpPr bwMode="auto">
            <a:xfrm>
              <a:off x="3429000" y="3810000"/>
              <a:ext cx="1219200" cy="1219200"/>
              <a:chOff x="2016" y="2352"/>
              <a:chExt cx="768" cy="768"/>
            </a:xfrm>
          </p:grpSpPr>
          <p:sp>
            <p:nvSpPr>
              <p:cNvPr id="38936" name="Oval 19"/>
              <p:cNvSpPr>
                <a:spLocks noChangeArrowheads="1"/>
              </p:cNvSpPr>
              <p:nvPr/>
            </p:nvSpPr>
            <p:spPr bwMode="auto">
              <a:xfrm>
                <a:off x="2016" y="2784"/>
                <a:ext cx="768" cy="33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CPU</a:t>
                </a:r>
              </a:p>
            </p:txBody>
          </p:sp>
          <p:sp>
            <p:nvSpPr>
              <p:cNvPr id="157724" name="AutoShape 28"/>
              <p:cNvSpPr>
                <a:spLocks noChangeArrowheads="1"/>
              </p:cNvSpPr>
              <p:nvPr/>
            </p:nvSpPr>
            <p:spPr bwMode="auto">
              <a:xfrm>
                <a:off x="2256" y="2352"/>
                <a:ext cx="288" cy="336"/>
              </a:xfrm>
              <a:prstGeom prst="upDownArrow">
                <a:avLst>
                  <a:gd name="adj1" fmla="val 50000"/>
                  <a:gd name="adj2" fmla="val 23333"/>
                </a:avLst>
              </a:prstGeom>
              <a:solidFill>
                <a:srgbClr val="800000"/>
              </a:solidFill>
              <a:ln w="12700">
                <a:solidFill>
                  <a:srgbClr val="800000"/>
                </a:solidFill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rgbClr val="8000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5" name="Group 41"/>
            <p:cNvGrpSpPr>
              <a:grpSpLocks/>
            </p:cNvGrpSpPr>
            <p:nvPr/>
          </p:nvGrpSpPr>
          <p:grpSpPr bwMode="auto">
            <a:xfrm>
              <a:off x="6477000" y="3810000"/>
              <a:ext cx="1371600" cy="1295400"/>
              <a:chOff x="3936" y="2352"/>
              <a:chExt cx="864" cy="816"/>
            </a:xfrm>
          </p:grpSpPr>
          <p:sp>
            <p:nvSpPr>
              <p:cNvPr id="38934" name="Oval 21"/>
              <p:cNvSpPr>
                <a:spLocks noChangeArrowheads="1"/>
              </p:cNvSpPr>
              <p:nvPr/>
            </p:nvSpPr>
            <p:spPr bwMode="auto">
              <a:xfrm>
                <a:off x="3936" y="2736"/>
                <a:ext cx="864" cy="4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600"/>
                  <a:t>I/O</a:t>
                </a:r>
              </a:p>
              <a:p>
                <a:pPr algn="ctr"/>
                <a:r>
                  <a:rPr lang="en-US" sz="1600"/>
                  <a:t>Devices</a:t>
                </a:r>
              </a:p>
            </p:txBody>
          </p:sp>
          <p:sp>
            <p:nvSpPr>
              <p:cNvPr id="157725" name="AutoShape 29"/>
              <p:cNvSpPr>
                <a:spLocks noChangeArrowheads="1"/>
              </p:cNvSpPr>
              <p:nvPr/>
            </p:nvSpPr>
            <p:spPr bwMode="auto">
              <a:xfrm>
                <a:off x="4176" y="2352"/>
                <a:ext cx="288" cy="336"/>
              </a:xfrm>
              <a:prstGeom prst="upDownArrow">
                <a:avLst>
                  <a:gd name="adj1" fmla="val 50000"/>
                  <a:gd name="adj2" fmla="val 23333"/>
                </a:avLst>
              </a:prstGeom>
              <a:solidFill>
                <a:schemeClr val="hlink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chemeClr val="hlink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1752600" y="3810000"/>
              <a:ext cx="1371600" cy="1295400"/>
              <a:chOff x="960" y="2352"/>
              <a:chExt cx="864" cy="816"/>
            </a:xfrm>
          </p:grpSpPr>
          <p:sp>
            <p:nvSpPr>
              <p:cNvPr id="38932" name="Oval 24"/>
              <p:cNvSpPr>
                <a:spLocks noChangeArrowheads="1"/>
              </p:cNvSpPr>
              <p:nvPr/>
            </p:nvSpPr>
            <p:spPr bwMode="auto">
              <a:xfrm>
                <a:off x="960" y="2736"/>
                <a:ext cx="864" cy="4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Storage</a:t>
                </a:r>
              </a:p>
              <a:p>
                <a:pPr algn="ctr"/>
                <a:r>
                  <a:rPr lang="en-US" sz="1600" dirty="0"/>
                  <a:t>Devices</a:t>
                </a:r>
              </a:p>
            </p:txBody>
          </p:sp>
          <p:sp>
            <p:nvSpPr>
              <p:cNvPr id="157727" name="AutoShape 31"/>
              <p:cNvSpPr>
                <a:spLocks noChangeArrowheads="1"/>
              </p:cNvSpPr>
              <p:nvPr/>
            </p:nvSpPr>
            <p:spPr bwMode="auto">
              <a:xfrm>
                <a:off x="1248" y="2352"/>
                <a:ext cx="288" cy="336"/>
              </a:xfrm>
              <a:prstGeom prst="upDownArrow">
                <a:avLst>
                  <a:gd name="adj1" fmla="val 50000"/>
                  <a:gd name="adj2" fmla="val 23333"/>
                </a:avLst>
              </a:prstGeom>
              <a:solidFill>
                <a:srgbClr val="00CC00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rgbClr val="00CC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4343400" y="1676400"/>
              <a:ext cx="1014413" cy="1371600"/>
              <a:chOff x="2592" y="1104"/>
              <a:chExt cx="639" cy="864"/>
            </a:xfrm>
          </p:grpSpPr>
          <p:pic>
            <p:nvPicPr>
              <p:cNvPr id="38930" name="Picture 43" descr="j040919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00" t="43300" r="33299" b="46700"/>
              <a:stretch>
                <a:fillRect/>
              </a:stretch>
            </p:blipFill>
            <p:spPr bwMode="auto">
              <a:xfrm>
                <a:off x="2592" y="1104"/>
                <a:ext cx="639" cy="5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738" name="AutoShape 42"/>
              <p:cNvSpPr>
                <a:spLocks noChangeArrowheads="1"/>
              </p:cNvSpPr>
              <p:nvPr/>
            </p:nvSpPr>
            <p:spPr bwMode="auto">
              <a:xfrm>
                <a:off x="2640" y="1632"/>
                <a:ext cx="480" cy="336"/>
              </a:xfrm>
              <a:prstGeom prst="upDownArrow">
                <a:avLst>
                  <a:gd name="adj1" fmla="val 50000"/>
                  <a:gd name="adj2" fmla="val 20000"/>
                </a:avLst>
              </a:prstGeom>
              <a:solidFill>
                <a:srgbClr val="FF9933"/>
              </a:solidFill>
              <a:ln w="12700">
                <a:noFill/>
                <a:miter lim="800000"/>
                <a:headEnd type="none" w="sm" len="sm"/>
                <a:tailEnd type="none" w="sm" len="sm"/>
              </a:ln>
              <a:effectLst>
                <a:prstShdw prst="shdw17" dist="17961" dir="2700000">
                  <a:srgbClr val="FF9933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381000" y="2971800"/>
              <a:ext cx="1295400" cy="914400"/>
              <a:chOff x="144" y="1872"/>
              <a:chExt cx="816" cy="576"/>
            </a:xfrm>
          </p:grpSpPr>
          <p:sp>
            <p:nvSpPr>
              <p:cNvPr id="157745" name="AutoShape 49"/>
              <p:cNvSpPr>
                <a:spLocks/>
              </p:cNvSpPr>
              <p:nvPr/>
            </p:nvSpPr>
            <p:spPr bwMode="auto">
              <a:xfrm>
                <a:off x="768" y="1872"/>
                <a:ext cx="192" cy="576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57150">
                <a:solidFill>
                  <a:srgbClr val="FF66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57746" name="Text Box 50"/>
              <p:cNvSpPr txBox="1">
                <a:spLocks noChangeArrowheads="1"/>
              </p:cNvSpPr>
              <p:nvPr/>
            </p:nvSpPr>
            <p:spPr bwMode="auto">
              <a:xfrm>
                <a:off x="144" y="1920"/>
                <a:ext cx="691" cy="43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Operating</a:t>
                </a:r>
              </a:p>
              <a:p>
                <a:pPr eaLnBrk="1" hangingPunct="1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System</a:t>
                </a:r>
              </a:p>
            </p:txBody>
          </p:sp>
        </p:grpSp>
        <p:grpSp>
          <p:nvGrpSpPr>
            <p:cNvPr id="9" name="Group 55"/>
            <p:cNvGrpSpPr>
              <a:grpSpLocks/>
            </p:cNvGrpSpPr>
            <p:nvPr/>
          </p:nvGrpSpPr>
          <p:grpSpPr bwMode="auto">
            <a:xfrm>
              <a:off x="381000" y="4267200"/>
              <a:ext cx="1295400" cy="914400"/>
              <a:chOff x="144" y="2688"/>
              <a:chExt cx="816" cy="576"/>
            </a:xfrm>
          </p:grpSpPr>
          <p:sp>
            <p:nvSpPr>
              <p:cNvPr id="157749" name="AutoShape 53"/>
              <p:cNvSpPr>
                <a:spLocks/>
              </p:cNvSpPr>
              <p:nvPr/>
            </p:nvSpPr>
            <p:spPr bwMode="auto">
              <a:xfrm>
                <a:off x="768" y="2688"/>
                <a:ext cx="192" cy="576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57150">
                <a:solidFill>
                  <a:srgbClr val="FF66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57750" name="Text Box 54"/>
              <p:cNvSpPr txBox="1">
                <a:spLocks noChangeArrowheads="1"/>
              </p:cNvSpPr>
              <p:nvPr/>
            </p:nvSpPr>
            <p:spPr bwMode="auto">
              <a:xfrm>
                <a:off x="144" y="2784"/>
                <a:ext cx="683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Hardware</a:t>
                </a:r>
              </a:p>
            </p:txBody>
          </p:sp>
        </p:grpSp>
        <p:grpSp>
          <p:nvGrpSpPr>
            <p:cNvPr id="10" name="Group 59"/>
            <p:cNvGrpSpPr>
              <a:grpSpLocks/>
            </p:cNvGrpSpPr>
            <p:nvPr/>
          </p:nvGrpSpPr>
          <p:grpSpPr bwMode="auto">
            <a:xfrm>
              <a:off x="593726" y="1828800"/>
              <a:ext cx="1006475" cy="914400"/>
              <a:chOff x="278" y="1152"/>
              <a:chExt cx="634" cy="576"/>
            </a:xfrm>
          </p:grpSpPr>
          <p:sp>
            <p:nvSpPr>
              <p:cNvPr id="157753" name="AutoShape 57"/>
              <p:cNvSpPr>
                <a:spLocks/>
              </p:cNvSpPr>
              <p:nvPr/>
            </p:nvSpPr>
            <p:spPr bwMode="auto">
              <a:xfrm>
                <a:off x="720" y="1152"/>
                <a:ext cx="192" cy="576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57150">
                <a:solidFill>
                  <a:srgbClr val="FF66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DDDDDD"/>
                    </a:outerShdw>
                  </a:effectLst>
                </a:endParaRPr>
              </a:p>
            </p:txBody>
          </p:sp>
          <p:sp>
            <p:nvSpPr>
              <p:cNvPr id="157754" name="Text Box 58"/>
              <p:cNvSpPr txBox="1">
                <a:spLocks noChangeArrowheads="1"/>
              </p:cNvSpPr>
              <p:nvPr/>
            </p:nvSpPr>
            <p:spPr bwMode="auto">
              <a:xfrm>
                <a:off x="278" y="1344"/>
                <a:ext cx="458" cy="25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60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Users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661986" y="1128988"/>
            <a:ext cx="8229600" cy="179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Times New Roman" panose="02020603050405020304" pitchFamily="18" charset="0"/>
              </a:rPr>
              <a:t>Operating system performs many functions. Basically, operating system performs:</a:t>
            </a:r>
          </a:p>
          <a:p>
            <a:pPr marL="739775" lvl="1" indent="-282575" defTabSz="457200">
              <a:lnSpc>
                <a:spcPct val="87000"/>
              </a:lnSpc>
              <a:spcBef>
                <a:spcPts val="700"/>
              </a:spcBef>
              <a:buClr>
                <a:srgbClr val="0033CC"/>
              </a:buClr>
              <a:buSzPct val="120000"/>
              <a:buFont typeface="Wingdings" pitchFamily="2" charset="2"/>
              <a:buChar char=""/>
            </a:pPr>
            <a:r>
              <a:rPr lang="en-US" sz="2000" b="1" dirty="0">
                <a:solidFill>
                  <a:srgbClr val="0033CC"/>
                </a:solidFill>
              </a:rPr>
              <a:t>File Management</a:t>
            </a:r>
          </a:p>
          <a:p>
            <a:pPr marL="739775" lvl="1" indent="-282575" defTabSz="457200">
              <a:lnSpc>
                <a:spcPct val="87000"/>
              </a:lnSpc>
              <a:spcBef>
                <a:spcPts val="700"/>
              </a:spcBef>
              <a:buClr>
                <a:srgbClr val="0033CC"/>
              </a:buClr>
              <a:buSzPct val="120000"/>
              <a:buFont typeface="Wingdings" pitchFamily="2" charset="2"/>
              <a:buChar char=""/>
            </a:pPr>
            <a:r>
              <a:rPr lang="en-US" sz="2000" b="1" dirty="0">
                <a:solidFill>
                  <a:srgbClr val="0033CC"/>
                </a:solidFill>
              </a:rPr>
              <a:t>Process Management</a:t>
            </a:r>
          </a:p>
          <a:p>
            <a:pPr marL="739775" lvl="1" indent="-282575" defTabSz="457200">
              <a:lnSpc>
                <a:spcPct val="87000"/>
              </a:lnSpc>
              <a:spcBef>
                <a:spcPts val="700"/>
              </a:spcBef>
              <a:buClr>
                <a:srgbClr val="0033CC"/>
              </a:buClr>
              <a:buSzPct val="120000"/>
              <a:buFont typeface="Wingdings" pitchFamily="2" charset="2"/>
              <a:buChar char=""/>
            </a:pPr>
            <a:r>
              <a:rPr lang="en-US" sz="2000" b="1" dirty="0">
                <a:solidFill>
                  <a:srgbClr val="0033CC"/>
                </a:solidFill>
              </a:rPr>
              <a:t>Memory Management</a:t>
            </a:r>
          </a:p>
          <a:p>
            <a:pPr marL="739775" lvl="1" indent="-282575" defTabSz="457200">
              <a:lnSpc>
                <a:spcPct val="87000"/>
              </a:lnSpc>
              <a:spcBef>
                <a:spcPts val="700"/>
              </a:spcBef>
              <a:buClr>
                <a:srgbClr val="0033CC"/>
              </a:buClr>
              <a:buSzPct val="120000"/>
              <a:buFont typeface="Wingdings" pitchFamily="2" charset="2"/>
              <a:buChar char=""/>
            </a:pPr>
            <a:r>
              <a:rPr lang="en-US" sz="2000" b="1" dirty="0">
                <a:solidFill>
                  <a:srgbClr val="0033CC"/>
                </a:solidFill>
              </a:rPr>
              <a:t>Device Management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3" name="SLide 15">
            <a:hlinkClick r:id="" action="ppaction://media"/>
            <a:extLst>
              <a:ext uri="{FF2B5EF4-FFF2-40B4-BE49-F238E27FC236}">
                <a16:creationId xmlns:a16="http://schemas.microsoft.com/office/drawing/2014/main" id="{95926097-A2FC-4F29-8B9B-415CF9B05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7387" y="5592625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1330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software is a series of related instructions that tells computer what tasks to perform and how to perform them.</a:t>
            </a:r>
          </a:p>
          <a:p>
            <a:r>
              <a:rPr lang="en-US" dirty="0"/>
              <a:t>The two categories of software are system software and application software.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72" y="711994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Software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8" y="3219450"/>
            <a:ext cx="6334125" cy="31051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SLide 16">
            <a:hlinkClick r:id="" action="ppaction://media"/>
            <a:extLst>
              <a:ext uri="{FF2B5EF4-FFF2-40B4-BE49-F238E27FC236}">
                <a16:creationId xmlns:a16="http://schemas.microsoft.com/office/drawing/2014/main" id="{FD96895A-46E8-44AF-88D6-93362D084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419" y="5588000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1062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00"/>
    </mc:Choice>
    <mc:Fallback xmlns="">
      <p:transition spd="slow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software</a:t>
            </a:r>
          </a:p>
          <a:p>
            <a:pPr lvl="1"/>
            <a:r>
              <a:rPr lang="en-US" dirty="0"/>
              <a:t>Consists of the programs that control or maintain the operations of computer.</a:t>
            </a:r>
          </a:p>
          <a:p>
            <a:pPr lvl="2"/>
            <a:r>
              <a:rPr lang="en-US" dirty="0"/>
              <a:t>Operating system – a set of programs that coordinates all the activities among computer hardware</a:t>
            </a:r>
          </a:p>
          <a:p>
            <a:pPr lvl="2"/>
            <a:r>
              <a:rPr lang="en-US" dirty="0"/>
              <a:t>Utility program – most OS include utility programs for managing disk drives, printers, and other devices</a:t>
            </a:r>
          </a:p>
          <a:p>
            <a:endParaRPr lang="en-US" sz="1600" dirty="0"/>
          </a:p>
          <a:p>
            <a:r>
              <a:rPr lang="en-US" dirty="0"/>
              <a:t>Application software</a:t>
            </a:r>
          </a:p>
          <a:p>
            <a:pPr lvl="1"/>
            <a:r>
              <a:rPr lang="en-US" dirty="0"/>
              <a:t>Programs designed to make users more productive or assist them with personal tasks.</a:t>
            </a:r>
          </a:p>
          <a:p>
            <a:pPr lvl="1"/>
            <a:r>
              <a:rPr lang="en-US" dirty="0"/>
              <a:t>Examples: web browser, spreadsheet software, database software,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58" y="711994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Software – cont.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4" name="Slide 17">
            <a:hlinkClick r:id="" action="ppaction://media"/>
            <a:extLst>
              <a:ext uri="{FF2B5EF4-FFF2-40B4-BE49-F238E27FC236}">
                <a16:creationId xmlns:a16="http://schemas.microsoft.com/office/drawing/2014/main" id="{C50CF001-136A-455D-9F15-A2B3A1EDC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94" y="6176963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8450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00"/>
    </mc:Choice>
    <mc:Fallback xmlns="">
      <p:transition spd="slow" advTm="4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Operating System</a:t>
            </a:r>
          </a:p>
          <a:p>
            <a:pPr lvl="1"/>
            <a:r>
              <a:rPr lang="en-US" dirty="0"/>
              <a:t>Installed on a personal computer (PC) that is used by one person at a time, may or may not be connected to network</a:t>
            </a:r>
          </a:p>
          <a:p>
            <a:pPr lvl="1"/>
            <a:r>
              <a:rPr lang="en-US" dirty="0"/>
              <a:t>E.g. Windows 7/8/10, Mac OS</a:t>
            </a:r>
          </a:p>
          <a:p>
            <a:r>
              <a:rPr lang="en-US" dirty="0"/>
              <a:t>Server Operating System</a:t>
            </a:r>
          </a:p>
          <a:p>
            <a:pPr lvl="1"/>
            <a:r>
              <a:rPr lang="en-US" dirty="0"/>
              <a:t>Usually installed on a more powerful computer that is connected to a network, and can act in many roles to enable multiple users to access information, such as email, files and software.</a:t>
            </a:r>
          </a:p>
          <a:p>
            <a:pPr lvl="1"/>
            <a:r>
              <a:rPr lang="en-US" dirty="0"/>
              <a:t>Windows Server 2012/2016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65" y="571501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Desktop vs Server Operating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Slide 18">
            <a:hlinkClick r:id="" action="ppaction://media"/>
            <a:extLst>
              <a:ext uri="{FF2B5EF4-FFF2-40B4-BE49-F238E27FC236}">
                <a16:creationId xmlns:a16="http://schemas.microsoft.com/office/drawing/2014/main" id="{462D6EC7-669C-4B83-9DF5-DFDEBC34B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5387694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2157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00"/>
    </mc:Choice>
    <mc:Fallback xmlns="">
      <p:transition spd="slow" advTm="6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OSs are based on open, published source code that can be modified and improved by anyone.</a:t>
            </a:r>
          </a:p>
          <a:p>
            <a:pPr lvl="1"/>
            <a:r>
              <a:rPr lang="en-US" dirty="0"/>
              <a:t>E.g</a:t>
            </a:r>
            <a:r>
              <a:rPr lang="en-US"/>
              <a:t>. Ubuntu and Fedora OS (Linux OS)</a:t>
            </a:r>
            <a:endParaRPr lang="en-US" dirty="0"/>
          </a:p>
          <a:p>
            <a:r>
              <a:rPr lang="en-US" dirty="0"/>
              <a:t>For Proprietary OSs, the source codes are accessible  only by the company that produced that OS, such as Apple and Microsoft.</a:t>
            </a:r>
          </a:p>
          <a:p>
            <a:pPr lvl="1"/>
            <a:r>
              <a:rPr lang="en-US" dirty="0"/>
              <a:t>E.g. Microsoft Windows and Apple’s Mac 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58" y="587829"/>
            <a:ext cx="11984567" cy="682625"/>
          </a:xfrm>
        </p:spPr>
        <p:txBody>
          <a:bodyPr>
            <a:normAutofit/>
          </a:bodyPr>
          <a:lstStyle/>
          <a:p>
            <a:r>
              <a:rPr lang="en-US" sz="4000" dirty="0"/>
              <a:t>Open Source vs Proprietary Operating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slide 19">
            <a:hlinkClick r:id="" action="ppaction://media"/>
            <a:extLst>
              <a:ext uri="{FF2B5EF4-FFF2-40B4-BE49-F238E27FC236}">
                <a16:creationId xmlns:a16="http://schemas.microsoft.com/office/drawing/2014/main" id="{2B79A2E5-E880-4008-879C-D905874C3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5318246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0767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00"/>
    </mc:Choice>
    <mc:Fallback xmlns="">
      <p:transition spd="slow" advTm="5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OSs fall into the several families:</a:t>
            </a:r>
          </a:p>
          <a:p>
            <a:pPr lvl="1"/>
            <a:r>
              <a:rPr lang="en-US" dirty="0"/>
              <a:t>Windows 7, 8, </a:t>
            </a:r>
            <a:r>
              <a:rPr lang="en-US"/>
              <a:t>and 10 </a:t>
            </a:r>
            <a:endParaRPr lang="en-US" dirty="0"/>
          </a:p>
          <a:p>
            <a:pPr lvl="1"/>
            <a:r>
              <a:rPr lang="en-US" dirty="0"/>
              <a:t>Windows Server 2008, 2012, 2016</a:t>
            </a:r>
          </a:p>
          <a:p>
            <a:pPr lvl="1"/>
            <a:r>
              <a:rPr lang="en-US" dirty="0"/>
              <a:t>Different distributions of UNIX/Linux OSs, such as Fedora, Ubuntu.</a:t>
            </a:r>
          </a:p>
          <a:p>
            <a:pPr lvl="1"/>
            <a:r>
              <a:rPr lang="en-US" dirty="0"/>
              <a:t>Apple Macintosh Mac OS X (</a:t>
            </a:r>
            <a:r>
              <a:rPr lang="en-US"/>
              <a:t>versions 10.13 High Sierra-2017 and version 10.14 Mojave-2018)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08" y="711994"/>
            <a:ext cx="11984567" cy="682625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Operating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63" y="4832501"/>
            <a:ext cx="1471732" cy="83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62" y="4628082"/>
            <a:ext cx="1656983" cy="933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41" y="4839245"/>
            <a:ext cx="2286319" cy="933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402" y="4563580"/>
            <a:ext cx="2115495" cy="60355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 </a:t>
            </a:r>
          </a:p>
          <a:p>
            <a:r>
              <a:rPr lang="en-GB" dirty="0"/>
              <a:t>Last Update: </a:t>
            </a:r>
            <a:r>
              <a:rPr lang="en-GB" dirty="0" smtClean="0"/>
              <a:t>13/10/2021</a:t>
            </a:r>
            <a:endParaRPr lang="en-GB" dirty="0"/>
          </a:p>
          <a:p>
            <a:r>
              <a:rPr lang="en-GB" dirty="0"/>
              <a:t>Slide </a:t>
            </a:r>
            <a:fld id="{35D799AE-2639-4953-8642-6B69DB6D2FC6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slide 20">
            <a:hlinkClick r:id="" action="ppaction://media"/>
            <a:extLst>
              <a:ext uri="{FF2B5EF4-FFF2-40B4-BE49-F238E27FC236}">
                <a16:creationId xmlns:a16="http://schemas.microsoft.com/office/drawing/2014/main" id="{26B36F85-3844-4EE7-8138-F334B7CD2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33575" y="5551311"/>
            <a:ext cx="406400" cy="4064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9965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0"/>
    </mc:Choice>
    <mc:Fallback xmlns="">
      <p:transition spd="slow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udents xmlns="a62f1998-33d4-4a4d-a95f-c939e5057d18">
      <UserInfo>
        <DisplayName/>
        <AccountId xsi:nil="true"/>
        <AccountType/>
      </UserInfo>
    </Students>
    <Self_Registration_Enabled xmlns="a62f1998-33d4-4a4d-a95f-c939e5057d18" xsi:nil="true"/>
    <NotebookType xmlns="a62f1998-33d4-4a4d-a95f-c939e5057d18" xsi:nil="true"/>
    <CultureName xmlns="a62f1998-33d4-4a4d-a95f-c939e5057d18" xsi:nil="true"/>
    <Has_Teacher_Only_SectionGroup xmlns="a62f1998-33d4-4a4d-a95f-c939e5057d18" xsi:nil="true"/>
    <Self_Registration_Enabled0 xmlns="a62f1998-33d4-4a4d-a95f-c939e5057d18" xsi:nil="true"/>
    <Is_Collaboration_Space_Locked xmlns="a62f1998-33d4-4a4d-a95f-c939e5057d18" xsi:nil="true"/>
    <AppVersion xmlns="a62f1998-33d4-4a4d-a95f-c939e5057d18" xsi:nil="true"/>
    <IsNotebookLocked xmlns="a62f1998-33d4-4a4d-a95f-c939e5057d18" xsi:nil="true"/>
    <Owner xmlns="a62f1998-33d4-4a4d-a95f-c939e5057d18">
      <UserInfo>
        <DisplayName/>
        <AccountId xsi:nil="true"/>
        <AccountType/>
      </UserInfo>
    </Owner>
    <Teachers xmlns="a62f1998-33d4-4a4d-a95f-c939e5057d18">
      <UserInfo>
        <DisplayName/>
        <AccountId xsi:nil="true"/>
        <AccountType/>
      </UserInfo>
    </Teachers>
    <Distribution_Groups xmlns="a62f1998-33d4-4a4d-a95f-c939e5057d18" xsi:nil="true"/>
    <TeamsChannelId xmlns="a62f1998-33d4-4a4d-a95f-c939e5057d18" xsi:nil="true"/>
    <Math_Settings xmlns="a62f1998-33d4-4a4d-a95f-c939e5057d18" xsi:nil="true"/>
    <LMS_Mappings xmlns="a62f1998-33d4-4a4d-a95f-c939e5057d18" xsi:nil="true"/>
    <FolderType xmlns="a62f1998-33d4-4a4d-a95f-c939e5057d18" xsi:nil="true"/>
    <Student_Groups xmlns="a62f1998-33d4-4a4d-a95f-c939e5057d18">
      <UserInfo>
        <DisplayName/>
        <AccountId xsi:nil="true"/>
        <AccountType/>
      </UserInfo>
    </Student_Groups>
    <Templates xmlns="a62f1998-33d4-4a4d-a95f-c939e5057d18" xsi:nil="true"/>
    <DefaultSectionNames xmlns="a62f1998-33d4-4a4d-a95f-c939e5057d18" xsi:nil="true"/>
    <Invited_Teachers xmlns="a62f1998-33d4-4a4d-a95f-c939e5057d18" xsi:nil="true"/>
    <Invited_Students xmlns="a62f1998-33d4-4a4d-a95f-c939e5057d1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CFA68FF2E16F468672D093AE8CC179" ma:contentTypeVersion="34" ma:contentTypeDescription="Create a new document." ma:contentTypeScope="" ma:versionID="f156f21f4d92c94910616c9c7a7c3507">
  <xsd:schema xmlns:xsd="http://www.w3.org/2001/XMLSchema" xmlns:xs="http://www.w3.org/2001/XMLSchema" xmlns:p="http://schemas.microsoft.com/office/2006/metadata/properties" xmlns:ns3="d35e038f-c4a7-46a9-99d4-a3799d0eb7a1" xmlns:ns4="a62f1998-33d4-4a4d-a95f-c939e5057d18" targetNamespace="http://schemas.microsoft.com/office/2006/metadata/properties" ma:root="true" ma:fieldsID="1cf985aa5d1fd6deb9f8d5a4f00d5ab8" ns3:_="" ns4:_="">
    <xsd:import namespace="d35e038f-c4a7-46a9-99d4-a3799d0eb7a1"/>
    <xsd:import namespace="a62f1998-33d4-4a4d-a95f-c939e5057d1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TeamsChannelId" minOccurs="0"/>
                <xsd:element ref="ns4:Math_Settings" minOccurs="0"/>
                <xsd:element ref="ns4:Templates" minOccurs="0"/>
                <xsd:element ref="ns4:Distribution_Groups" minOccurs="0"/>
                <xsd:element ref="ns4:LMS_Mappings" minOccurs="0"/>
                <xsd:element ref="ns4:Self_Registration_Enabled0" minOccurs="0"/>
                <xsd:element ref="ns4:IsNotebookLock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5e038f-c4a7-46a9-99d4-a3799d0eb7a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2f1998-33d4-4a4d-a95f-c939e5057d18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0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1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2" nillable="true" ma:displayName="Self_Registration_Enabled" ma:internalName="Self_Registration_Enabled">
      <xsd:simpleType>
        <xsd:restriction base="dms:Boolean"/>
      </xsd:simpleType>
    </xsd:element>
    <xsd:element name="Has_Teacher_Only_SectionGroup" ma:index="23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4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2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0" nillable="true" ma:displayName="Location" ma:internalName="MediaServiceLocation" ma:readOnly="true">
      <xsd:simpleType>
        <xsd:restriction base="dms:Text"/>
      </xsd:simpleType>
    </xsd:element>
    <xsd:element name="MediaServiceGenerationTime" ma:index="3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eamsChannelId" ma:index="35" nillable="true" ma:displayName="Teams Channel Id" ma:internalName="TeamsChannelId">
      <xsd:simpleType>
        <xsd:restriction base="dms:Text"/>
      </xsd:simpleType>
    </xsd:element>
    <xsd:element name="Math_Settings" ma:index="36" nillable="true" ma:displayName="Math Settings" ma:internalName="Math_Settings">
      <xsd:simpleType>
        <xsd:restriction base="dms:Text"/>
      </xsd:simpleType>
    </xsd:element>
    <xsd:element name="Templates" ma:index="37" nillable="true" ma:displayName="Templates" ma:internalName="Templates">
      <xsd:simpleType>
        <xsd:restriction base="dms:Note">
          <xsd:maxLength value="255"/>
        </xsd:restriction>
      </xsd:simpleType>
    </xsd:element>
    <xsd:element name="Distribution_Groups" ma:index="38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9" nillable="true" ma:displayName="LMS Mappings" ma:internalName="LMS_Mappings">
      <xsd:simpleType>
        <xsd:restriction base="dms:Note">
          <xsd:maxLength value="255"/>
        </xsd:restriction>
      </xsd:simpleType>
    </xsd:element>
    <xsd:element name="Self_Registration_Enabled0" ma:index="40" nillable="true" ma:displayName="Self Registration Enabled" ma:internalName="Self_Registration_Enabled0">
      <xsd:simpleType>
        <xsd:restriction base="dms:Boolean"/>
      </xsd:simpleType>
    </xsd:element>
    <xsd:element name="IsNotebookLocked" ma:index="41" nillable="true" ma:displayName="Is Notebook Locked" ma:internalName="IsNotebookLock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8910B-A52A-4539-BEA4-C8BBF50830CC}">
  <ds:schemaRefs>
    <ds:schemaRef ds:uri="http://schemas.microsoft.com/office/infopath/2007/PartnerControls"/>
    <ds:schemaRef ds:uri="d35e038f-c4a7-46a9-99d4-a3799d0eb7a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62f1998-33d4-4a4d-a95f-c939e5057d1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2E4EE0-6266-4F24-A417-9D0B1C2A03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2AB61C-1C61-461C-B4EC-D26671DE4F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5e038f-c4a7-46a9-99d4-a3799d0eb7a1"/>
    <ds:schemaRef ds:uri="a62f1998-33d4-4a4d-a95f-c939e5057d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472</Words>
  <Application>Microsoft Office PowerPoint</Application>
  <PresentationFormat>Widescreen</PresentationFormat>
  <Paragraphs>90</Paragraphs>
  <Slides>9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Calibri</vt:lpstr>
      <vt:lpstr>Calibri Light</vt:lpstr>
      <vt:lpstr>Times New Roman</vt:lpstr>
      <vt:lpstr>Wingdings</vt:lpstr>
      <vt:lpstr>Office Theme</vt:lpstr>
      <vt:lpstr>Operating System Basic</vt:lpstr>
      <vt:lpstr>OS Basics</vt:lpstr>
      <vt:lpstr>What is an Operating System? </vt:lpstr>
      <vt:lpstr>Functions of Operating System</vt:lpstr>
      <vt:lpstr>Computer Software</vt:lpstr>
      <vt:lpstr>Computer Software – cont.</vt:lpstr>
      <vt:lpstr>Desktop vs Server Operating Systems</vt:lpstr>
      <vt:lpstr>Open Source vs Proprietary Operating Systems</vt:lpstr>
      <vt:lpstr>Current Operating Systems</vt:lpstr>
    </vt:vector>
  </TitlesOfParts>
  <Company>NP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Basic</dc:title>
  <dc:creator>Hock Guan TAN (NP)</dc:creator>
  <cp:lastModifiedBy>Mohamed Saifulamri OMAR (NP)</cp:lastModifiedBy>
  <cp:revision>4</cp:revision>
  <dcterms:created xsi:type="dcterms:W3CDTF">2020-10-11T16:10:50Z</dcterms:created>
  <dcterms:modified xsi:type="dcterms:W3CDTF">2021-10-13T05:23:55Z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0x0101000ECFA68FF2E16F468672D093AE8CC179</vt:lpwstr>
  </property>
  <property fmtid="{D5CDD505-2E9C-101B-9397-08002B2CF9AE}" pid="3" name="MSIP_Label_30286cb9-b49f-4646-87a5-340028348160_Enabled">
    <vt:lpwstr>true</vt:lpwstr>
  </property>
  <property fmtid="{D5CDD505-2E9C-101B-9397-08002B2CF9AE}" pid="4" name="MSIP_Label_30286cb9-b49f-4646-87a5-340028348160_SetDate">
    <vt:lpwstr>2021-10-13T05:23:55Z</vt:lpwstr>
  </property>
  <property fmtid="{D5CDD505-2E9C-101B-9397-08002B2CF9AE}" pid="5" name="MSIP_Label_30286cb9-b49f-4646-87a5-340028348160_Method">
    <vt:lpwstr>Standard</vt:lpwstr>
  </property>
  <property fmtid="{D5CDD505-2E9C-101B-9397-08002B2CF9AE}" pid="6" name="MSIP_Label_30286cb9-b49f-4646-87a5-340028348160_Name">
    <vt:lpwstr>30286cb9-b49f-4646-87a5-340028348160</vt:lpwstr>
  </property>
  <property fmtid="{D5CDD505-2E9C-101B-9397-08002B2CF9AE}" pid="7" name="MSIP_Label_30286cb9-b49f-4646-87a5-340028348160_SiteId">
    <vt:lpwstr>cba9e115-3016-4462-a1ab-a565cba0cdf1</vt:lpwstr>
  </property>
  <property fmtid="{D5CDD505-2E9C-101B-9397-08002B2CF9AE}" pid="8" name="MSIP_Label_30286cb9-b49f-4646-87a5-340028348160_ActionId">
    <vt:lpwstr>a1960b86-4045-4e2a-87f6-37bf20a7afd5</vt:lpwstr>
  </property>
  <property fmtid="{D5CDD505-2E9C-101B-9397-08002B2CF9AE}" pid="9" name="MSIP_Label_30286cb9-b49f-4646-87a5-340028348160_ContentBits">
    <vt:lpwstr>1</vt:lpwstr>
  </property>
</Properties>
</file>